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 id="2147483680" r:id="rId2"/>
    <p:sldMasterId id="2147483668" r:id="rId3"/>
  </p:sldMasterIdLst>
  <p:notesMasterIdLst>
    <p:notesMasterId r:id="rId5"/>
  </p:notesMasterIdLst>
  <p:sldIdLst>
    <p:sldId id="275" r:id="rId4"/>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6731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64" autoAdjust="0"/>
    <p:restoredTop sz="78463" autoAdjust="0"/>
  </p:normalViewPr>
  <p:slideViewPr>
    <p:cSldViewPr>
      <p:cViewPr>
        <p:scale>
          <a:sx n="125" d="100"/>
          <a:sy n="125" d="100"/>
        </p:scale>
        <p:origin x="390" y="-294"/>
      </p:cViewPr>
      <p:guideLst>
        <p:guide orient="horz" pos="2160"/>
        <p:guide pos="2880"/>
      </p:guideLst>
    </p:cSldViewPr>
  </p:slideViewPr>
  <p:notesTextViewPr>
    <p:cViewPr>
      <p:scale>
        <a:sx n="100" d="100"/>
        <a:sy n="100" d="100"/>
      </p:scale>
      <p:origin x="0" y="0"/>
    </p:cViewPr>
  </p:notesTextViewPr>
  <p:notesViewPr>
    <p:cSldViewPr>
      <p:cViewPr varScale="1">
        <p:scale>
          <a:sx n="56" d="100"/>
          <a:sy n="56" d="100"/>
        </p:scale>
        <p:origin x="-2166" y="-108"/>
      </p:cViewPr>
      <p:guideLst>
        <p:guide orient="horz" pos="2928"/>
        <p:guide pos="2208"/>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tableStyles" Target="tableStyles.xml"/></Relationships>
</file>

<file path=ppt/media/image1.jpeg>
</file>

<file path=ppt/media/image2.jpe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37840" cy="464820"/>
          </a:xfrm>
          <a:prstGeom prst="rect">
            <a:avLst/>
          </a:prstGeom>
        </p:spPr>
        <p:txBody>
          <a:bodyPr vert="horz" lIns="93160" tIns="46582" rIns="93160" bIns="46582" rtlCol="0"/>
          <a:lstStyle>
            <a:lvl1pPr algn="l">
              <a:defRPr sz="1200"/>
            </a:lvl1pPr>
          </a:lstStyle>
          <a:p>
            <a:endParaRPr lang="en-US"/>
          </a:p>
        </p:txBody>
      </p:sp>
      <p:sp>
        <p:nvSpPr>
          <p:cNvPr id="3" name="Date Placeholder 2"/>
          <p:cNvSpPr>
            <a:spLocks noGrp="1"/>
          </p:cNvSpPr>
          <p:nvPr>
            <p:ph type="dt" idx="1"/>
          </p:nvPr>
        </p:nvSpPr>
        <p:spPr>
          <a:xfrm>
            <a:off x="3970938" y="1"/>
            <a:ext cx="3037840" cy="464820"/>
          </a:xfrm>
          <a:prstGeom prst="rect">
            <a:avLst/>
          </a:prstGeom>
        </p:spPr>
        <p:txBody>
          <a:bodyPr vert="horz" lIns="93160" tIns="46582" rIns="93160" bIns="46582" rtlCol="0"/>
          <a:lstStyle>
            <a:lvl1pPr algn="r">
              <a:defRPr sz="1200"/>
            </a:lvl1pPr>
          </a:lstStyle>
          <a:p>
            <a:fld id="{552A171B-F280-487E-AB57-9E09D7D6F475}" type="datetimeFigureOut">
              <a:rPr lang="en-US" smtClean="0"/>
              <a:pPr/>
              <a:t>9/11/2013</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60" tIns="46582" rIns="93160" bIns="46582"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60" tIns="46582" rIns="93160" bIns="4658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8"/>
            <a:ext cx="3037840" cy="464820"/>
          </a:xfrm>
          <a:prstGeom prst="rect">
            <a:avLst/>
          </a:prstGeom>
        </p:spPr>
        <p:txBody>
          <a:bodyPr vert="horz" lIns="93160" tIns="46582" rIns="93160" bIns="46582"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8"/>
            <a:ext cx="3037840" cy="464820"/>
          </a:xfrm>
          <a:prstGeom prst="rect">
            <a:avLst/>
          </a:prstGeom>
        </p:spPr>
        <p:txBody>
          <a:bodyPr vert="horz" lIns="93160" tIns="46582" rIns="93160" bIns="46582" rtlCol="0" anchor="b"/>
          <a:lstStyle>
            <a:lvl1pPr algn="r">
              <a:defRPr sz="1200"/>
            </a:lvl1pPr>
          </a:lstStyle>
          <a:p>
            <a:fld id="{F4A6DD1E-07AB-4857-BE57-82B520EA68A7}" type="slidenum">
              <a:rPr lang="en-US" smtClean="0"/>
              <a:pPr/>
              <a:t>‹#›</a:t>
            </a:fld>
            <a:endParaRPr lang="en-US"/>
          </a:p>
        </p:txBody>
      </p:sp>
    </p:spTree>
    <p:extLst>
      <p:ext uri="{BB962C8B-B14F-4D97-AF65-F5344CB8AC3E}">
        <p14:creationId xmlns:p14="http://schemas.microsoft.com/office/powerpoint/2010/main" val="2287423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hpcvis.com/vis/images/sc13/sc13-vsc-report.pdf"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noFill/>
          <a:ln>
            <a:solidFill>
              <a:srgbClr val="000000"/>
            </a:solidFill>
            <a:miter lim="800000"/>
            <a:headEnd/>
            <a:tailEnd/>
          </a:ln>
        </p:spPr>
      </p:sp>
      <p:sp>
        <p:nvSpPr>
          <p:cNvPr id="15362" name="Notes Placeholder 2"/>
          <p:cNvSpPr>
            <a:spLocks noGrp="1"/>
          </p:cNvSpPr>
          <p:nvPr>
            <p:ph type="body" idx="1"/>
          </p:nvPr>
        </p:nvSpPr>
        <p:spPr>
          <a:noFill/>
          <a:ln/>
        </p:spPr>
        <p:txBody>
          <a:bodyPr/>
          <a:lstStyle/>
          <a:p>
            <a:r>
              <a:rPr lang="en-US" sz="1100" dirty="0" smtClean="0"/>
              <a:t>In this work we developed a scalable data-parallel surface LIC</a:t>
            </a:r>
            <a:r>
              <a:rPr lang="en-US" sz="1100" baseline="0" dirty="0" smtClean="0"/>
              <a:t> algorithm for </a:t>
            </a:r>
            <a:r>
              <a:rPr lang="en-US" sz="1100" dirty="0" smtClean="0"/>
              <a:t>remote interactive rendering</a:t>
            </a:r>
            <a:r>
              <a:rPr lang="en-US" sz="1100" baseline="0" dirty="0" smtClean="0"/>
              <a:t> working </a:t>
            </a:r>
            <a:r>
              <a:rPr lang="en-US" sz="1100" dirty="0" smtClean="0"/>
              <a:t>within the constraints</a:t>
            </a:r>
            <a:r>
              <a:rPr lang="en-US" sz="1100" baseline="0" dirty="0" smtClean="0"/>
              <a:t> of existing </a:t>
            </a:r>
            <a:r>
              <a:rPr lang="en-US" sz="1100" baseline="0" dirty="0" err="1" smtClean="0"/>
              <a:t>vis</a:t>
            </a:r>
            <a:r>
              <a:rPr lang="en-US" sz="1100" baseline="0" dirty="0" smtClean="0"/>
              <a:t> infrastructure (VTK + </a:t>
            </a:r>
            <a:r>
              <a:rPr lang="en-US" sz="1100" baseline="0" dirty="0" err="1" smtClean="0"/>
              <a:t>IceT</a:t>
            </a:r>
            <a:r>
              <a:rPr lang="en-US" sz="1100" baseline="0" dirty="0" smtClean="0"/>
              <a:t>) </a:t>
            </a:r>
            <a:r>
              <a:rPr lang="en-US" sz="1100" dirty="0" smtClean="0"/>
              <a:t>driven by the need to analyze</a:t>
            </a:r>
            <a:r>
              <a:rPr lang="en-US" sz="1100" baseline="0" dirty="0" smtClean="0"/>
              <a:t> very large simulation data interactively. </a:t>
            </a:r>
            <a:r>
              <a:rPr lang="en-US" sz="1100" dirty="0" smtClean="0"/>
              <a:t> We deployed</a:t>
            </a:r>
            <a:r>
              <a:rPr lang="en-US" sz="1100" baseline="0" dirty="0" smtClean="0"/>
              <a:t> the work in </a:t>
            </a:r>
            <a:r>
              <a:rPr lang="en-US" sz="1100" baseline="0" dirty="0" err="1" smtClean="0"/>
              <a:t>ParaView</a:t>
            </a:r>
            <a:r>
              <a:rPr lang="en-US" sz="1100" baseline="0" dirty="0" smtClean="0"/>
              <a:t> and used it to investigate dissipation mechanism in turbulent plasmas at kinetic scales.</a:t>
            </a:r>
          </a:p>
          <a:p>
            <a:endParaRPr lang="en-US" sz="1100" baseline="0" dirty="0" smtClean="0"/>
          </a:p>
          <a:p>
            <a:r>
              <a:rPr lang="en-US" sz="1100" baseline="0" dirty="0" smtClean="0"/>
              <a:t>Because many supercomputers do not have GPUs we had to add support to VTK for advanced rendering algorithms without GPUs. This presented the opportunity to compare hybrid parallel rendering with and without GPUs. Without GPUs we use </a:t>
            </a:r>
            <a:r>
              <a:rPr lang="en-US" sz="1100" baseline="0" dirty="0" err="1" smtClean="0"/>
              <a:t>pthreads</a:t>
            </a:r>
            <a:r>
              <a:rPr lang="en-US" sz="1100" baseline="0" dirty="0" smtClean="0"/>
              <a:t> to leverage multicore capabilities of HPC systems such as Edison. This work is of interest for NERSC’s future procurement, because an active topic of debate when spec’ing the </a:t>
            </a:r>
            <a:r>
              <a:rPr lang="en-US" sz="1100" baseline="0" dirty="0" err="1" smtClean="0"/>
              <a:t>vis</a:t>
            </a:r>
            <a:r>
              <a:rPr lang="en-US" sz="1100" baseline="0" dirty="0" smtClean="0"/>
              <a:t> partition has been “Are GPUs worth the expense?”</a:t>
            </a:r>
          </a:p>
          <a:p>
            <a:endParaRPr lang="en-US" sz="1100" baseline="0" dirty="0" smtClean="0"/>
          </a:p>
          <a:p>
            <a:r>
              <a:rPr lang="en-US" sz="1100" baseline="0" dirty="0" smtClean="0"/>
              <a:t>A concise summary of the simulation run, visualization, analysis, and science results may be found here in my SC13 Vis showcase submission. </a:t>
            </a:r>
            <a:r>
              <a:rPr lang="en-US" sz="1100" dirty="0" smtClean="0">
                <a:hlinkClick r:id="rId3"/>
              </a:rPr>
              <a:t>http://www.hpcvis.com/vis/images/sc13/sc13-vsc-report.pdf</a:t>
            </a:r>
            <a:endParaRPr lang="en-US" sz="1100" dirty="0" smtClean="0"/>
          </a:p>
          <a:p>
            <a:endParaRPr lang="en-US" sz="1100" dirty="0" smtClean="0"/>
          </a:p>
          <a:p>
            <a:pPr marL="233363" marR="0" lvl="0" indent="-233363" algn="l" defTabSz="914400" rtl="0" eaLnBrk="0" fontAlgn="base" latinLnBrk="0" hangingPunct="0">
              <a:lnSpc>
                <a:spcPct val="90000"/>
              </a:lnSpc>
              <a:spcBef>
                <a:spcPts val="1400"/>
              </a:spcBef>
              <a:spcAft>
                <a:spcPct val="0"/>
              </a:spcAft>
              <a:buClr>
                <a:schemeClr val="accent4">
                  <a:lumMod val="75000"/>
                </a:schemeClr>
              </a:buClr>
              <a:buSzPct val="100000"/>
              <a:buFont typeface="Wingdings" charset="2"/>
              <a:buNone/>
              <a:tabLst/>
              <a:defRPr/>
            </a:pPr>
            <a:endParaRPr kumimoji="0" lang="en-US" sz="1100" b="1" u="none" strike="noStrike" kern="1200" cap="none" spc="0" normalizeH="0" dirty="0" smtClean="0">
              <a:ln>
                <a:noFill/>
              </a:ln>
              <a:effectLst/>
              <a:uLnTx/>
              <a:uFillTx/>
              <a:latin typeface="Arial" pitchFamily="34" charset="0"/>
              <a:cs typeface="Arial" pitchFamily="34" charset="0"/>
            </a:endParaRPr>
          </a:p>
        </p:txBody>
      </p:sp>
      <p:sp>
        <p:nvSpPr>
          <p:cNvPr id="15363" name="Slide Number Placeholder 3"/>
          <p:cNvSpPr txBox="1">
            <a:spLocks noGrp="1"/>
          </p:cNvSpPr>
          <p:nvPr/>
        </p:nvSpPr>
        <p:spPr bwMode="auto">
          <a:xfrm>
            <a:off x="3969707" y="8830153"/>
            <a:ext cx="3039109" cy="464662"/>
          </a:xfrm>
          <a:prstGeom prst="rect">
            <a:avLst/>
          </a:prstGeom>
          <a:noFill/>
          <a:ln w="9525">
            <a:noFill/>
            <a:miter lim="800000"/>
            <a:headEnd/>
            <a:tailEnd/>
          </a:ln>
        </p:spPr>
        <p:txBody>
          <a:bodyPr lIns="91419" tIns="45709" rIns="91419" bIns="45709" anchor="b"/>
          <a:lstStyle/>
          <a:p>
            <a:pPr algn="r" defTabSz="914773" eaLnBrk="0" hangingPunct="0"/>
            <a:fld id="{CC75C1CE-B3C7-4E1B-B254-F041918EBDA5}" type="slidenum">
              <a:rPr lang="en-US" sz="1200"/>
              <a:pPr algn="r" defTabSz="914773" eaLnBrk="0" hangingPunct="0"/>
              <a:t>1</a:t>
            </a:fld>
            <a:endParaRPr lang="en-US" sz="1200" dirty="0"/>
          </a:p>
        </p:txBody>
      </p:sp>
    </p:spTree>
    <p:extLst>
      <p:ext uri="{BB962C8B-B14F-4D97-AF65-F5344CB8AC3E}">
        <p14:creationId xmlns:p14="http://schemas.microsoft.com/office/powerpoint/2010/main" val="24494369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8F7F0FD8-C4D8-4FC8-ACE5-C8022F3C3BAB}" type="slidenum">
              <a:rPr lang="en-US" smtClean="0"/>
              <a:pPr/>
              <a:t>‹#›</a:t>
            </a:fld>
            <a:endParaRPr lang="en-US"/>
          </a:p>
        </p:txBody>
      </p:sp>
      <p:sp>
        <p:nvSpPr>
          <p:cNvPr id="7" name="Rectangle 6"/>
          <p:cNvSpPr/>
          <p:nvPr/>
        </p:nvSpPr>
        <p:spPr>
          <a:xfrm>
            <a:off x="304800" y="6248400"/>
            <a:ext cx="2667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p>
        </p:txBody>
      </p:sp>
      <p:pic>
        <p:nvPicPr>
          <p:cNvPr id="8" name="Picture 7" descr="horizontal-logo-green-text.jpg"/>
          <p:cNvPicPr>
            <a:picLocks noChangeAspect="1"/>
          </p:cNvPicPr>
          <p:nvPr/>
        </p:nvPicPr>
        <p:blipFill>
          <a:blip r:embed="rId3" cstate="print"/>
          <a:srcRect/>
          <a:stretch>
            <a:fillRect/>
          </a:stretch>
        </p:blipFill>
        <p:spPr bwMode="auto">
          <a:xfrm>
            <a:off x="1905000" y="304800"/>
            <a:ext cx="5334000" cy="892175"/>
          </a:xfrm>
          <a:prstGeom prst="rect">
            <a:avLst/>
          </a:prstGeom>
          <a:noFill/>
          <a:ln w="9525">
            <a:noFill/>
            <a:miter lim="800000"/>
            <a:headEnd/>
            <a:tailEnd/>
          </a:ln>
        </p:spPr>
      </p:pic>
      <p:sp>
        <p:nvSpPr>
          <p:cNvPr id="9" name="Subtitle 2"/>
          <p:cNvSpPr>
            <a:spLocks noGrp="1"/>
          </p:cNvSpPr>
          <p:nvPr>
            <p:ph type="subTitle" idx="1"/>
          </p:nvPr>
        </p:nvSpPr>
        <p:spPr>
          <a:xfrm>
            <a:off x="1371600" y="3200400"/>
            <a:ext cx="6400800" cy="1752600"/>
          </a:xfrm>
        </p:spPr>
        <p:txBody>
          <a:bodyPr/>
          <a:lstStyle>
            <a:lvl1pPr marL="0" indent="0" algn="ctr">
              <a:buNone/>
              <a:defRPr b="0">
                <a:solidFill>
                  <a:schemeClr val="tx1">
                    <a:lumMod val="75000"/>
                    <a:lumOff val="25000"/>
                  </a:schemeClr>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Title 6"/>
          <p:cNvSpPr>
            <a:spLocks noGrp="1"/>
          </p:cNvSpPr>
          <p:nvPr>
            <p:ph type="title"/>
          </p:nvPr>
        </p:nvSpPr>
        <p:spPr>
          <a:xfrm>
            <a:off x="457200" y="1981200"/>
            <a:ext cx="8229600" cy="1143000"/>
          </a:xfrm>
          <a:prstGeom prst="rect">
            <a:avLst/>
          </a:prstGeom>
        </p:spPr>
        <p:txBody>
          <a:bodyPr>
            <a:normAutofit/>
          </a:bodyPr>
          <a:lstStyle>
            <a:lvl1pPr algn="ctr">
              <a:defRPr sz="3200" b="1">
                <a:solidFill>
                  <a:srgbClr val="146737"/>
                </a:solidFill>
              </a:defRPr>
            </a:lvl1pPr>
          </a:lstStyle>
          <a:p>
            <a:r>
              <a:rPr lang="en-US" smtClean="0"/>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0FBAAB9-EBF9-45B3-BAB7-EC9CD8D08B09}" type="datetimeFigureOut">
              <a:rPr lang="en-US" smtClean="0"/>
              <a:pPr/>
              <a:t>9/11/2013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4EF52A-BF26-49FA-9904-4C72207FC131}"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0FBAAB9-EBF9-45B3-BAB7-EC9CD8D08B09}" type="datetimeFigureOut">
              <a:rPr lang="en-US" smtClean="0"/>
              <a:pPr/>
              <a:t>9/11/2013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4EF52A-BF26-49FA-9904-4C72207FC131}"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0FBAAB9-EBF9-45B3-BAB7-EC9CD8D08B09}" type="datetimeFigureOut">
              <a:rPr lang="en-US" smtClean="0"/>
              <a:pPr/>
              <a:t>9/11/2013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34EF52A-BF26-49FA-9904-4C72207FC131}" type="slidenum">
              <a:rPr lang="en-US" smtClean="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0FBAAB9-EBF9-45B3-BAB7-EC9CD8D08B09}" type="datetimeFigureOut">
              <a:rPr lang="en-US" smtClean="0"/>
              <a:pPr/>
              <a:t>9/11/2013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34EF52A-BF26-49FA-9904-4C72207FC131}"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FBAAB9-EBF9-45B3-BAB7-EC9CD8D08B09}" type="datetimeFigureOut">
              <a:rPr lang="en-US" smtClean="0"/>
              <a:pPr/>
              <a:t>9/11/2013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34EF52A-BF26-49FA-9904-4C72207FC131}"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0FBAAB9-EBF9-45B3-BAB7-EC9CD8D08B09}" type="datetimeFigureOut">
              <a:rPr lang="en-US" smtClean="0"/>
              <a:pPr/>
              <a:t>9/11/2013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4EF52A-BF26-49FA-9904-4C72207FC131}"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0FBAAB9-EBF9-45B3-BAB7-EC9CD8D08B09}" type="datetimeFigureOut">
              <a:rPr lang="en-US" smtClean="0"/>
              <a:pPr/>
              <a:t>9/11/2013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34EF52A-BF26-49FA-9904-4C72207FC131}" type="slidenum">
              <a:rPr lang="en-US" smtClean="0"/>
              <a:pPr/>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0FBAAB9-EBF9-45B3-BAB7-EC9CD8D08B09}" type="datetimeFigureOut">
              <a:rPr lang="en-US" smtClean="0"/>
              <a:pPr/>
              <a:t>9/11/2013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4EF52A-BF26-49FA-9904-4C72207FC131}" type="slidenum">
              <a:rPr lang="en-US" smtClean="0"/>
              <a:pPr/>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0FBAAB9-EBF9-45B3-BAB7-EC9CD8D08B09}" type="datetimeFigureOut">
              <a:rPr lang="en-US" smtClean="0"/>
              <a:pPr/>
              <a:t>9/11/2013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4EF52A-BF26-49FA-9904-4C72207FC131}" type="slidenum">
              <a:rPr lang="en-US" smtClean="0"/>
              <a:pPr/>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0E410C6-BAA1-4213-A8EB-4F195524903A}" type="datetimeFigureOut">
              <a:rPr lang="en-US" smtClean="0"/>
              <a:pPr/>
              <a:t>9/11/2013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3475FD-5980-4314-BE62-007DDE88804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tx1"/>
                </a:solidFill>
                <a:latin typeface="+mn-lt"/>
              </a:defRPr>
            </a:lvl1pPr>
            <a:lvl2pPr>
              <a:defRPr>
                <a:solidFill>
                  <a:srgbClr val="367317"/>
                </a:solidFill>
                <a:latin typeface="+mn-lt"/>
              </a:defRPr>
            </a:lvl2pPr>
            <a:lvl3pPr>
              <a:defRPr>
                <a:solidFill>
                  <a:schemeClr val="tx1"/>
                </a:solidFill>
                <a:latin typeface="+mn-lt"/>
              </a:defRPr>
            </a:lvl3pPr>
            <a:lvl4pPr>
              <a:defRPr>
                <a:solidFill>
                  <a:schemeClr val="tx2"/>
                </a:solidFill>
                <a:latin typeface="+mn-lt"/>
              </a:defRPr>
            </a:lvl4pPr>
            <a:lvl5pPr>
              <a:defRPr>
                <a:solidFill>
                  <a:schemeClr val="tx2"/>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6"/>
          <p:cNvSpPr>
            <a:spLocks noGrp="1"/>
          </p:cNvSpPr>
          <p:nvPr>
            <p:ph type="title"/>
          </p:nvPr>
        </p:nvSpPr>
        <p:spPr/>
        <p:txBody>
          <a:bodyPr>
            <a:normAutofit/>
          </a:bodyPr>
          <a:lstStyle>
            <a:lvl1pPr>
              <a:defRPr sz="3200">
                <a:solidFill>
                  <a:srgbClr val="367317"/>
                </a:solidFill>
                <a:effectLst>
                  <a:outerShdw blurRad="38100" dist="38100" dir="2700000" algn="tl">
                    <a:srgbClr val="000000">
                      <a:alpha val="43137"/>
                    </a:srgbClr>
                  </a:outerShdw>
                </a:effectLst>
                <a:latin typeface="+mn-lt"/>
              </a:defRPr>
            </a:lvl1pPr>
          </a:lstStyle>
          <a:p>
            <a:r>
              <a:rPr lang="en-US" dirty="0" smtClean="0"/>
              <a:t>Click to edit Master title style</a:t>
            </a:r>
            <a:endParaRPr lang="en-US" dirty="0"/>
          </a:p>
        </p:txBody>
      </p:sp>
      <p:sp>
        <p:nvSpPr>
          <p:cNvPr id="9" name="Slide Number Placeholder 8"/>
          <p:cNvSpPr>
            <a:spLocks noGrp="1"/>
          </p:cNvSpPr>
          <p:nvPr>
            <p:ph type="sldNum" sz="quarter" idx="11"/>
          </p:nvPr>
        </p:nvSpPr>
        <p:spPr/>
        <p:txBody>
          <a:bodyPr/>
          <a:lstStyle/>
          <a:p>
            <a:fld id="{8F7F0FD8-C4D8-4FC8-ACE5-C8022F3C3BA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E410C6-BAA1-4213-A8EB-4F195524903A}" type="datetimeFigureOut">
              <a:rPr lang="en-US" smtClean="0"/>
              <a:pPr/>
              <a:t>9/11/2013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3475FD-5980-4314-BE62-007DDE888044}" type="slidenum">
              <a:rPr lang="en-US" smtClean="0"/>
              <a:pPr/>
              <a:t>‹#›</a:t>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0E410C6-BAA1-4213-A8EB-4F195524903A}" type="datetimeFigureOut">
              <a:rPr lang="en-US" smtClean="0"/>
              <a:pPr/>
              <a:t>9/11/2013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3475FD-5980-4314-BE62-007DDE888044}" type="slidenum">
              <a:rPr lang="en-US" smtClean="0"/>
              <a:pPr/>
              <a:t>‹#›</a:t>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0E410C6-BAA1-4213-A8EB-4F195524903A}" type="datetimeFigureOut">
              <a:rPr lang="en-US" smtClean="0"/>
              <a:pPr/>
              <a:t>9/11/2013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3475FD-5980-4314-BE62-007DDE888044}" type="slidenum">
              <a:rPr lang="en-US" smtClean="0"/>
              <a:pPr/>
              <a:t>‹#›</a:t>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0E410C6-BAA1-4213-A8EB-4F195524903A}" type="datetimeFigureOut">
              <a:rPr lang="en-US" smtClean="0"/>
              <a:pPr/>
              <a:t>9/11/2013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3475FD-5980-4314-BE62-007DDE888044}" type="slidenum">
              <a:rPr lang="en-US" smtClean="0"/>
              <a:pPr/>
              <a:t>‹#›</a:t>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0E410C6-BAA1-4213-A8EB-4F195524903A}" type="datetimeFigureOut">
              <a:rPr lang="en-US" smtClean="0"/>
              <a:pPr/>
              <a:t>9/11/2013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3475FD-5980-4314-BE62-007DDE888044}" type="slidenum">
              <a:rPr lang="en-US" smtClean="0"/>
              <a:pPr/>
              <a:t>‹#›</a:t>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E410C6-BAA1-4213-A8EB-4F195524903A}" type="datetimeFigureOut">
              <a:rPr lang="en-US" smtClean="0"/>
              <a:pPr/>
              <a:t>9/11/2013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3475FD-5980-4314-BE62-007DDE888044}" type="slidenum">
              <a:rPr lang="en-US" smtClean="0"/>
              <a:pPr/>
              <a:t>‹#›</a:t>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E410C6-BAA1-4213-A8EB-4F195524903A}" type="datetimeFigureOut">
              <a:rPr lang="en-US" smtClean="0"/>
              <a:pPr/>
              <a:t>9/11/2013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3475FD-5980-4314-BE62-007DDE888044}" type="slidenum">
              <a:rPr lang="en-US" smtClean="0"/>
              <a:pPr/>
              <a:t>‹#›</a:t>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E410C6-BAA1-4213-A8EB-4F195524903A}" type="datetimeFigureOut">
              <a:rPr lang="en-US" smtClean="0"/>
              <a:pPr/>
              <a:t>9/11/2013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3475FD-5980-4314-BE62-007DDE888044}" type="slidenum">
              <a:rPr lang="en-US" smtClean="0"/>
              <a:pPr/>
              <a:t>‹#›</a:t>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E410C6-BAA1-4213-A8EB-4F195524903A}" type="datetimeFigureOut">
              <a:rPr lang="en-US" smtClean="0"/>
              <a:pPr/>
              <a:t>9/11/2013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3475FD-5980-4314-BE62-007DDE888044}" type="slidenum">
              <a:rPr lang="en-US" smtClean="0"/>
              <a:pPr/>
              <a:t>‹#›</a:t>
            </a:fld>
            <a:endParaRPr 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E410C6-BAA1-4213-A8EB-4F195524903A}" type="datetimeFigureOut">
              <a:rPr lang="en-US" smtClean="0"/>
              <a:pPr/>
              <a:t>9/11/2013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3475FD-5980-4314-BE62-007DDE88804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70000"/>
            <a:ext cx="4038600" cy="51990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70000"/>
            <a:ext cx="4038600" cy="51990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6"/>
          <p:cNvSpPr>
            <a:spLocks noGrp="1" noChangeArrowheads="1"/>
          </p:cNvSpPr>
          <p:nvPr>
            <p:ph type="sldNum" sz="quarter" idx="10"/>
          </p:nvPr>
        </p:nvSpPr>
        <p:spPr>
          <a:ln/>
        </p:spPr>
        <p:txBody>
          <a:bodyPr/>
          <a:lstStyle>
            <a:lvl1pPr>
              <a:defRPr/>
            </a:lvl1pPr>
          </a:lstStyle>
          <a:p>
            <a:fld id="{8F7F0FD8-C4D8-4FC8-ACE5-C8022F3C3BA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6"/>
          <p:cNvSpPr>
            <a:spLocks noGrp="1" noChangeArrowheads="1"/>
          </p:cNvSpPr>
          <p:nvPr>
            <p:ph type="sldNum" sz="quarter" idx="10"/>
          </p:nvPr>
        </p:nvSpPr>
        <p:spPr>
          <a:ln/>
        </p:spPr>
        <p:txBody>
          <a:bodyPr/>
          <a:lstStyle>
            <a:lvl1pPr>
              <a:defRPr/>
            </a:lvl1pPr>
          </a:lstStyle>
          <a:p>
            <a:fld id="{8F7F0FD8-C4D8-4FC8-ACE5-C8022F3C3BA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Slide Number Placeholder 3"/>
          <p:cNvSpPr>
            <a:spLocks noGrp="1"/>
          </p:cNvSpPr>
          <p:nvPr>
            <p:ph type="sldNum" sz="quarter" idx="11"/>
          </p:nvPr>
        </p:nvSpPr>
        <p:spPr/>
        <p:txBody>
          <a:bodyPr/>
          <a:lstStyle/>
          <a:p>
            <a:fld id="{8F7F0FD8-C4D8-4FC8-ACE5-C8022F3C3BA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8F7F0FD8-C4D8-4FC8-ACE5-C8022F3C3BA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0FBAAB9-EBF9-45B3-BAB7-EC9CD8D08B09}" type="datetimeFigureOut">
              <a:rPr lang="en-US" smtClean="0"/>
              <a:pPr/>
              <a:t>9/11/2013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4EF52A-BF26-49FA-9904-4C72207FC131}"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0FBAAB9-EBF9-45B3-BAB7-EC9CD8D08B09}" type="datetimeFigureOut">
              <a:rPr lang="en-US" smtClean="0"/>
              <a:pPr/>
              <a:t>9/11/2013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34EF52A-BF26-49FA-9904-4C72207FC131}"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3.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9"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219075"/>
            <a:ext cx="91440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425" y="866776"/>
            <a:ext cx="8410575" cy="525938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4"/>
          </p:nvPr>
        </p:nvSpPr>
        <p:spPr>
          <a:xfrm>
            <a:off x="8414464" y="6351654"/>
            <a:ext cx="381000" cy="365125"/>
          </a:xfrm>
          <a:prstGeom prst="rect">
            <a:avLst/>
          </a:prstGeom>
        </p:spPr>
        <p:txBody>
          <a:bodyPr vert="horz" lIns="91440" tIns="45720" rIns="91440" bIns="45720" rtlCol="0" anchor="ctr"/>
          <a:lstStyle>
            <a:lvl1pPr algn="r">
              <a:defRPr sz="1200">
                <a:solidFill>
                  <a:srgbClr val="106636"/>
                </a:solidFill>
                <a:latin typeface="Arial" pitchFamily="34" charset="0"/>
                <a:cs typeface="Arial" pitchFamily="34" charset="0"/>
              </a:defRPr>
            </a:lvl1pPr>
          </a:lstStyle>
          <a:p>
            <a:fld id="{8F7F0FD8-C4D8-4FC8-ACE5-C8022F3C3BA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hf hdr="0" dt="0"/>
  <p:txStyles>
    <p:titleStyle>
      <a:lvl1pPr algn="ctr" defTabSz="914400" rtl="0" eaLnBrk="1" latinLnBrk="0" hangingPunct="1">
        <a:spcBef>
          <a:spcPct val="0"/>
        </a:spcBef>
        <a:buNone/>
        <a:defRPr sz="2400" kern="1200">
          <a:solidFill>
            <a:srgbClr val="106636"/>
          </a:solidFill>
          <a:latin typeface="Arial" pitchFamily="34" charset="0"/>
          <a:ea typeface="+mj-ea"/>
          <a:cs typeface="Arial" pitchFamily="34" charset="0"/>
        </a:defRPr>
      </a:lvl1pPr>
    </p:titleStyle>
    <p:bodyStyle>
      <a:lvl1pPr marL="342900" indent="-342900" algn="l" defTabSz="914400" rtl="0" eaLnBrk="1" latinLnBrk="0" hangingPunct="1">
        <a:spcBef>
          <a:spcPct val="20000"/>
        </a:spcBef>
        <a:buFont typeface="Arial" pitchFamily="34" charset="0"/>
        <a:buChar char="•"/>
        <a:defRPr sz="2400" b="1" kern="1200">
          <a:solidFill>
            <a:srgbClr val="146737"/>
          </a:solidFill>
          <a:latin typeface="Arial" pitchFamily="34" charset="0"/>
          <a:ea typeface="+mn-ea"/>
          <a:cs typeface="Arial" pitchFamily="34" charset="0"/>
        </a:defRPr>
      </a:lvl1pPr>
      <a:lvl2pPr marL="742950" indent="-285750" algn="l" defTabSz="914400" rtl="0" eaLnBrk="1" latinLnBrk="0" hangingPunct="1">
        <a:spcBef>
          <a:spcPct val="20000"/>
        </a:spcBef>
        <a:buFont typeface="Arial" pitchFamily="34" charset="0"/>
        <a:buChar char="–"/>
        <a:defRPr sz="2200" kern="1200">
          <a:solidFill>
            <a:schemeClr val="tx1">
              <a:lumMod val="75000"/>
              <a:lumOff val="25000"/>
            </a:schemeClr>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FBAAB9-EBF9-45B3-BAB7-EC9CD8D08B09}" type="datetimeFigureOut">
              <a:rPr lang="en-US" smtClean="0"/>
              <a:pPr/>
              <a:t>9/11/2013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4EF52A-BF26-49FA-9904-4C72207FC131}"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E410C6-BAA1-4213-A8EB-4F195524903A}" type="datetimeFigureOut">
              <a:rPr lang="en-US" smtClean="0"/>
              <a:pPr/>
              <a:t>9/11/2013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3475FD-5980-4314-BE62-007DDE88804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idx="4294967295"/>
          </p:nvPr>
        </p:nvSpPr>
        <p:spPr>
          <a:xfrm>
            <a:off x="0" y="228600"/>
            <a:ext cx="9144000" cy="361637"/>
          </a:xfrm>
        </p:spPr>
        <p:txBody>
          <a:bodyPr>
            <a:noAutofit/>
          </a:bodyPr>
          <a:lstStyle/>
          <a:p>
            <a:r>
              <a:rPr lang="en-US" dirty="0"/>
              <a:t>Visualization and analysis of </a:t>
            </a:r>
            <a:r>
              <a:rPr lang="en-US" dirty="0" smtClean="0"/>
              <a:t>coherent structures</a:t>
            </a:r>
            <a:r>
              <a:rPr lang="en-US" dirty="0"/>
              <a:t>, intermittent turbulence, </a:t>
            </a:r>
            <a:r>
              <a:rPr lang="en-US" dirty="0" smtClean="0"/>
              <a:t>and dissipation </a:t>
            </a:r>
            <a:r>
              <a:rPr lang="en-US" dirty="0"/>
              <a:t>in high-temperature </a:t>
            </a:r>
            <a:r>
              <a:rPr lang="en-US" dirty="0" smtClean="0"/>
              <a:t>plasmas</a:t>
            </a:r>
            <a:endParaRPr lang="en-US" b="1" dirty="0" smtClean="0">
              <a:solidFill>
                <a:schemeClr val="tx1"/>
              </a:solidFill>
              <a:latin typeface="Arial"/>
              <a:cs typeface="Arial"/>
            </a:endParaRPr>
          </a:p>
        </p:txBody>
      </p:sp>
      <p:cxnSp>
        <p:nvCxnSpPr>
          <p:cNvPr id="14338" name="Straight Connector 8"/>
          <p:cNvCxnSpPr>
            <a:cxnSpLocks noChangeShapeType="1"/>
          </p:cNvCxnSpPr>
          <p:nvPr/>
        </p:nvCxnSpPr>
        <p:spPr bwMode="auto">
          <a:xfrm>
            <a:off x="218389" y="2993777"/>
            <a:ext cx="8763000" cy="3175"/>
          </a:xfrm>
          <a:prstGeom prst="line">
            <a:avLst/>
          </a:prstGeom>
          <a:noFill/>
          <a:ln w="25400" algn="ctr">
            <a:solidFill>
              <a:srgbClr val="F9B074"/>
            </a:solidFill>
            <a:round/>
            <a:headEnd/>
            <a:tailEnd/>
          </a:ln>
        </p:spPr>
      </p:cxnSp>
      <p:cxnSp>
        <p:nvCxnSpPr>
          <p:cNvPr id="14339" name="Straight Connector 20"/>
          <p:cNvCxnSpPr>
            <a:cxnSpLocks noChangeShapeType="1"/>
          </p:cNvCxnSpPr>
          <p:nvPr/>
        </p:nvCxnSpPr>
        <p:spPr bwMode="auto">
          <a:xfrm>
            <a:off x="4491450" y="786681"/>
            <a:ext cx="0" cy="2207096"/>
          </a:xfrm>
          <a:prstGeom prst="line">
            <a:avLst/>
          </a:prstGeom>
          <a:noFill/>
          <a:ln w="25400" algn="ctr">
            <a:solidFill>
              <a:srgbClr val="F9B074"/>
            </a:solidFill>
            <a:round/>
            <a:headEnd/>
            <a:tailEnd/>
          </a:ln>
        </p:spPr>
      </p:cxnSp>
      <p:sp>
        <p:nvSpPr>
          <p:cNvPr id="14340" name="TextBox 13"/>
          <p:cNvSpPr txBox="1">
            <a:spLocks noChangeArrowheads="1"/>
          </p:cNvSpPr>
          <p:nvPr/>
        </p:nvSpPr>
        <p:spPr bwMode="auto">
          <a:xfrm>
            <a:off x="4495800" y="755340"/>
            <a:ext cx="959686" cy="369332"/>
          </a:xfrm>
          <a:prstGeom prst="rect">
            <a:avLst/>
          </a:prstGeom>
          <a:noFill/>
          <a:ln w="9525">
            <a:noFill/>
            <a:miter lim="800000"/>
            <a:headEnd/>
            <a:tailEnd/>
          </a:ln>
        </p:spPr>
        <p:txBody>
          <a:bodyPr wrap="none">
            <a:spAutoFit/>
          </a:bodyPr>
          <a:lstStyle/>
          <a:p>
            <a:pPr eaLnBrk="0" hangingPunct="0"/>
            <a:r>
              <a:rPr lang="en-US" i="1" dirty="0" smtClean="0">
                <a:solidFill>
                  <a:srgbClr val="DA5500"/>
                </a:solidFill>
              </a:rPr>
              <a:t>Results: </a:t>
            </a:r>
            <a:endParaRPr lang="en-US" i="1" dirty="0">
              <a:solidFill>
                <a:srgbClr val="DA5500"/>
              </a:solidFill>
            </a:endParaRPr>
          </a:p>
        </p:txBody>
      </p:sp>
      <p:sp>
        <p:nvSpPr>
          <p:cNvPr id="14341" name="TextBox 14"/>
          <p:cNvSpPr txBox="1">
            <a:spLocks noChangeArrowheads="1"/>
          </p:cNvSpPr>
          <p:nvPr/>
        </p:nvSpPr>
        <p:spPr bwMode="auto">
          <a:xfrm>
            <a:off x="76200" y="1447800"/>
            <a:ext cx="1970539" cy="369332"/>
          </a:xfrm>
          <a:prstGeom prst="rect">
            <a:avLst/>
          </a:prstGeom>
          <a:noFill/>
          <a:ln w="9525">
            <a:noFill/>
            <a:miter lim="800000"/>
            <a:headEnd/>
            <a:tailEnd/>
          </a:ln>
        </p:spPr>
        <p:txBody>
          <a:bodyPr wrap="none">
            <a:spAutoFit/>
          </a:bodyPr>
          <a:lstStyle/>
          <a:p>
            <a:pPr eaLnBrk="0" hangingPunct="0"/>
            <a:r>
              <a:rPr lang="en-US" i="1" dirty="0" smtClean="0">
                <a:solidFill>
                  <a:srgbClr val="DA5500"/>
                </a:solidFill>
              </a:rPr>
              <a:t>Goal/Requirement:</a:t>
            </a:r>
            <a:endParaRPr lang="en-US" i="1" dirty="0">
              <a:solidFill>
                <a:srgbClr val="DA5500"/>
              </a:solidFill>
            </a:endParaRPr>
          </a:p>
        </p:txBody>
      </p:sp>
      <p:sp>
        <p:nvSpPr>
          <p:cNvPr id="14342" name="Content Placeholder 5"/>
          <p:cNvSpPr>
            <a:spLocks noGrp="1"/>
          </p:cNvSpPr>
          <p:nvPr>
            <p:ph sz="half" idx="4294967295"/>
          </p:nvPr>
        </p:nvSpPr>
        <p:spPr>
          <a:xfrm>
            <a:off x="76200" y="1741950"/>
            <a:ext cx="4466481" cy="1382250"/>
          </a:xfrm>
        </p:spPr>
        <p:txBody>
          <a:bodyPr>
            <a:normAutofit fontScale="70000" lnSpcReduction="20000"/>
          </a:bodyPr>
          <a:lstStyle/>
          <a:p>
            <a:pPr marL="233363" indent="-233363">
              <a:spcBef>
                <a:spcPts val="600"/>
              </a:spcBef>
              <a:buClr>
                <a:schemeClr val="accent4">
                  <a:lumMod val="75000"/>
                </a:schemeClr>
              </a:buClr>
              <a:buSzPct val="100000"/>
              <a:buFont typeface="Wingdings" charset="2"/>
              <a:buChar char="§"/>
            </a:pPr>
            <a:r>
              <a:rPr lang="en-US" sz="1400" b="0" dirty="0" smtClean="0">
                <a:solidFill>
                  <a:prstClr val="black"/>
                </a:solidFill>
                <a:cs typeface="Arial" charset="0"/>
              </a:rPr>
              <a:t>Parallelize vector field visualization techniques so that very large datasets may be </a:t>
            </a:r>
            <a:r>
              <a:rPr lang="en-US" sz="1400" b="0" dirty="0" smtClean="0">
                <a:solidFill>
                  <a:prstClr val="black"/>
                </a:solidFill>
                <a:cs typeface="Arial" charset="0"/>
              </a:rPr>
              <a:t>explored/</a:t>
            </a:r>
            <a:r>
              <a:rPr lang="en-US" sz="1400" b="0" dirty="0" smtClean="0">
                <a:solidFill>
                  <a:prstClr val="black"/>
                </a:solidFill>
                <a:cs typeface="Arial" charset="0"/>
              </a:rPr>
              <a:t>visualized interactively remotely</a:t>
            </a:r>
            <a:endParaRPr lang="en-US" sz="1400" b="0" dirty="0" smtClean="0">
              <a:solidFill>
                <a:schemeClr val="tx1"/>
              </a:solidFill>
              <a:cs typeface="Arial" charset="0"/>
            </a:endParaRPr>
          </a:p>
          <a:p>
            <a:pPr marL="233363" indent="-233363">
              <a:spcBef>
                <a:spcPts val="600"/>
              </a:spcBef>
              <a:buClr>
                <a:schemeClr val="accent4">
                  <a:lumMod val="75000"/>
                </a:schemeClr>
              </a:buClr>
              <a:buSzPct val="100000"/>
              <a:buFont typeface="Wingdings" charset="2"/>
              <a:buChar char="§"/>
            </a:pPr>
            <a:r>
              <a:rPr lang="en-US" sz="1400" b="0" dirty="0" smtClean="0">
                <a:solidFill>
                  <a:prstClr val="black"/>
                </a:solidFill>
                <a:cs typeface="Arial" charset="0"/>
              </a:rPr>
              <a:t>Scalable rendering via MPI hybrid parallelism. MPI+GPGPU, </a:t>
            </a:r>
            <a:r>
              <a:rPr lang="en-US" sz="1400" b="0" dirty="0" err="1" smtClean="0">
                <a:solidFill>
                  <a:prstClr val="black"/>
                </a:solidFill>
                <a:cs typeface="Arial" charset="0"/>
              </a:rPr>
              <a:t>MPI+pthreads</a:t>
            </a:r>
            <a:r>
              <a:rPr lang="en-US" sz="1400" b="0" dirty="0" smtClean="0">
                <a:solidFill>
                  <a:prstClr val="black"/>
                </a:solidFill>
                <a:cs typeface="Arial" charset="0"/>
              </a:rPr>
              <a:t>. (NERSC8: Are GPUs worth the $$?)</a:t>
            </a:r>
          </a:p>
          <a:p>
            <a:pPr marL="233363" indent="-233363">
              <a:spcBef>
                <a:spcPts val="600"/>
              </a:spcBef>
              <a:buClr>
                <a:schemeClr val="accent4">
                  <a:lumMod val="75000"/>
                </a:schemeClr>
              </a:buClr>
              <a:buSzPct val="100000"/>
              <a:buFont typeface="Wingdings" charset="2"/>
              <a:buChar char="§"/>
            </a:pPr>
            <a:r>
              <a:rPr lang="en-US" sz="1400" b="0" dirty="0" smtClean="0">
                <a:solidFill>
                  <a:prstClr val="black"/>
                </a:solidFill>
                <a:cs typeface="Arial" charset="0"/>
              </a:rPr>
              <a:t>Work with existing infrastructure libraries VTK + </a:t>
            </a:r>
            <a:r>
              <a:rPr lang="en-US" sz="1400" b="0" dirty="0" err="1" smtClean="0">
                <a:solidFill>
                  <a:prstClr val="black"/>
                </a:solidFill>
                <a:cs typeface="Arial" charset="0"/>
              </a:rPr>
              <a:t>IceT</a:t>
            </a:r>
            <a:r>
              <a:rPr lang="en-US" sz="1400" b="0" dirty="0" smtClean="0">
                <a:solidFill>
                  <a:prstClr val="black"/>
                </a:solidFill>
                <a:cs typeface="Arial" charset="0"/>
              </a:rPr>
              <a:t> to ensure that the new algorithms are accessible </a:t>
            </a:r>
            <a:r>
              <a:rPr lang="en-US" sz="1400" b="0" dirty="0" smtClean="0">
                <a:solidFill>
                  <a:prstClr val="black"/>
                </a:solidFill>
                <a:cs typeface="Arial" charset="0"/>
              </a:rPr>
              <a:t>in</a:t>
            </a:r>
            <a:r>
              <a:rPr lang="en-US" sz="1400" b="0" dirty="0" smtClean="0">
                <a:solidFill>
                  <a:prstClr val="black"/>
                </a:solidFill>
                <a:cs typeface="Arial" charset="0"/>
              </a:rPr>
              <a:t> </a:t>
            </a:r>
            <a:r>
              <a:rPr lang="en-US" sz="1400" b="0" dirty="0" err="1" smtClean="0">
                <a:solidFill>
                  <a:prstClr val="black"/>
                </a:solidFill>
                <a:cs typeface="Arial" charset="0"/>
              </a:rPr>
              <a:t>ParaView</a:t>
            </a:r>
            <a:r>
              <a:rPr lang="en-US" sz="1400" b="0" dirty="0" smtClean="0">
                <a:solidFill>
                  <a:prstClr val="black"/>
                </a:solidFill>
                <a:cs typeface="Arial" charset="0"/>
              </a:rPr>
              <a:t> and </a:t>
            </a:r>
            <a:r>
              <a:rPr lang="en-US" sz="1400" b="0" dirty="0" err="1" smtClean="0">
                <a:solidFill>
                  <a:prstClr val="black"/>
                </a:solidFill>
                <a:cs typeface="Arial" charset="0"/>
              </a:rPr>
              <a:t>VisIt</a:t>
            </a:r>
            <a:r>
              <a:rPr lang="en-US" sz="1400" b="0" dirty="0" smtClean="0">
                <a:solidFill>
                  <a:prstClr val="black"/>
                </a:solidFill>
                <a:cs typeface="Arial" charset="0"/>
              </a:rPr>
              <a:t>.</a:t>
            </a:r>
          </a:p>
          <a:p>
            <a:pPr marL="233363" indent="-233363">
              <a:spcBef>
                <a:spcPts val="600"/>
              </a:spcBef>
              <a:buClr>
                <a:schemeClr val="accent4">
                  <a:lumMod val="75000"/>
                </a:schemeClr>
              </a:buClr>
              <a:buSzPct val="100000"/>
              <a:buFont typeface="Wingdings" charset="2"/>
              <a:buChar char="§"/>
            </a:pPr>
            <a:r>
              <a:rPr lang="en-US" sz="1400" b="0" dirty="0" smtClean="0">
                <a:solidFill>
                  <a:prstClr val="black"/>
                </a:solidFill>
                <a:cs typeface="Arial" charset="0"/>
              </a:rPr>
              <a:t>Science: Understand dissipation mechanisms in turbulent plasmas. </a:t>
            </a:r>
            <a:r>
              <a:rPr lang="en-US" sz="1400" b="0" dirty="0" err="1" smtClean="0">
                <a:solidFill>
                  <a:prstClr val="black"/>
                </a:solidFill>
                <a:cs typeface="Arial" charset="0"/>
              </a:rPr>
              <a:t>Eg</a:t>
            </a:r>
            <a:r>
              <a:rPr lang="en-US" sz="1400" b="0" dirty="0" smtClean="0">
                <a:solidFill>
                  <a:prstClr val="black"/>
                </a:solidFill>
                <a:cs typeface="Arial" charset="0"/>
              </a:rPr>
              <a:t>. </a:t>
            </a:r>
            <a:r>
              <a:rPr lang="en-US" sz="1400" b="0" dirty="0" smtClean="0">
                <a:solidFill>
                  <a:prstClr val="black"/>
                </a:solidFill>
                <a:cs typeface="Arial" charset="0"/>
              </a:rPr>
              <a:t>heating in the solar wind.</a:t>
            </a:r>
            <a:endParaRPr lang="en-US" sz="1400" b="0" dirty="0" smtClean="0">
              <a:solidFill>
                <a:schemeClr val="tx1"/>
              </a:solidFill>
              <a:cs typeface="Arial" charset="0"/>
            </a:endParaRPr>
          </a:p>
          <a:p>
            <a:pPr marL="233363" lvl="1" indent="-233363">
              <a:spcBef>
                <a:spcPts val="600"/>
              </a:spcBef>
              <a:buClr>
                <a:schemeClr val="accent4">
                  <a:lumMod val="75000"/>
                </a:schemeClr>
              </a:buClr>
              <a:buSzPct val="100000"/>
              <a:buFont typeface="Wingdings" charset="2"/>
              <a:buChar char="§"/>
            </a:pPr>
            <a:endParaRPr lang="en-US" sz="1400" dirty="0" smtClean="0">
              <a:solidFill>
                <a:schemeClr val="tx1"/>
              </a:solidFill>
              <a:cs typeface="Arial" charset="0"/>
            </a:endParaRPr>
          </a:p>
        </p:txBody>
      </p:sp>
      <p:sp>
        <p:nvSpPr>
          <p:cNvPr id="14351" name="Rectangle 9"/>
          <p:cNvSpPr>
            <a:spLocks noChangeArrowheads="1"/>
          </p:cNvSpPr>
          <p:nvPr/>
        </p:nvSpPr>
        <p:spPr bwMode="auto">
          <a:xfrm>
            <a:off x="1981200" y="6437313"/>
            <a:ext cx="6096000" cy="344487"/>
          </a:xfrm>
          <a:prstGeom prst="rect">
            <a:avLst/>
          </a:prstGeom>
          <a:noFill/>
          <a:ln w="15875">
            <a:noFill/>
            <a:miter lim="800000"/>
            <a:headEnd/>
            <a:tailEnd/>
          </a:ln>
        </p:spPr>
        <p:txBody>
          <a:bodyPr/>
          <a:lstStyle/>
          <a:p>
            <a:pPr marL="173038" indent="-173038" eaLnBrk="0" hangingPunct="0">
              <a:lnSpc>
                <a:spcPct val="90000"/>
              </a:lnSpc>
              <a:spcBef>
                <a:spcPct val="60000"/>
              </a:spcBef>
              <a:buClr>
                <a:srgbClr val="FFFF99"/>
              </a:buClr>
              <a:buFont typeface="Symbol" pitchFamily="18" charset="2"/>
              <a:buNone/>
            </a:pPr>
            <a:endParaRPr lang="en-US" sz="1200">
              <a:solidFill>
                <a:srgbClr val="DA5500"/>
              </a:solidFill>
            </a:endParaRPr>
          </a:p>
        </p:txBody>
      </p:sp>
      <p:sp>
        <p:nvSpPr>
          <p:cNvPr id="16" name="Content Placeholder 5"/>
          <p:cNvSpPr txBox="1">
            <a:spLocks/>
          </p:cNvSpPr>
          <p:nvPr/>
        </p:nvSpPr>
        <p:spPr>
          <a:xfrm>
            <a:off x="4542681" y="1034125"/>
            <a:ext cx="4438708" cy="2012532"/>
          </a:xfrm>
          <a:prstGeom prst="rect">
            <a:avLst/>
          </a:prstGeom>
        </p:spPr>
        <p:txBody>
          <a:bodyPr vert="horz" lIns="91440" tIns="45720" rIns="91440" bIns="45720" rtlCol="0">
            <a:normAutofit fontScale="92500" lnSpcReduction="20000"/>
          </a:bodyPr>
          <a:lstStyle/>
          <a:p>
            <a:pPr marL="233363" indent="-233363">
              <a:spcBef>
                <a:spcPts val="600"/>
              </a:spcBef>
              <a:buClr>
                <a:schemeClr val="accent4">
                  <a:lumMod val="75000"/>
                </a:schemeClr>
              </a:buClr>
              <a:buSzPct val="100000"/>
              <a:buFont typeface="Wingdings" charset="2"/>
              <a:buChar char="§"/>
            </a:pPr>
            <a:r>
              <a:rPr lang="en-US" sz="1100" dirty="0" smtClean="0">
                <a:solidFill>
                  <a:prstClr val="black"/>
                </a:solidFill>
                <a:latin typeface="Arial" pitchFamily="34" charset="0"/>
                <a:cs typeface="Arial" pitchFamily="34" charset="0"/>
              </a:rPr>
              <a:t>New scalable visualization algorithm deployed in </a:t>
            </a:r>
            <a:r>
              <a:rPr lang="en-US" sz="1100" dirty="0" err="1" smtClean="0">
                <a:solidFill>
                  <a:prstClr val="black"/>
                </a:solidFill>
                <a:latin typeface="Arial" pitchFamily="34" charset="0"/>
                <a:cs typeface="Arial" pitchFamily="34" charset="0"/>
              </a:rPr>
              <a:t>ParaView</a:t>
            </a:r>
            <a:r>
              <a:rPr lang="en-US" sz="1100" dirty="0" smtClean="0">
                <a:solidFill>
                  <a:prstClr val="black"/>
                </a:solidFill>
                <a:latin typeface="Arial" pitchFamily="34" charset="0"/>
                <a:cs typeface="Arial" pitchFamily="34" charset="0"/>
              </a:rPr>
              <a:t> enabled interactive analysis of 8TB PIC simulation on NERSC Edison Ph. 1</a:t>
            </a:r>
          </a:p>
          <a:p>
            <a:pPr marL="233363" indent="-233363">
              <a:spcBef>
                <a:spcPts val="600"/>
              </a:spcBef>
              <a:buClr>
                <a:schemeClr val="accent4">
                  <a:lumMod val="75000"/>
                </a:schemeClr>
              </a:buClr>
              <a:buSzPct val="100000"/>
              <a:buFont typeface="Wingdings" charset="2"/>
              <a:buChar char="§"/>
            </a:pPr>
            <a:r>
              <a:rPr lang="en-US" sz="1100" dirty="0" smtClean="0">
                <a:solidFill>
                  <a:prstClr val="black"/>
                </a:solidFill>
                <a:latin typeface="Arial" pitchFamily="34" charset="0"/>
                <a:cs typeface="Arial" pitchFamily="34" charset="0"/>
              </a:rPr>
              <a:t>New insight into dissipation mechanisms at kinetic scales. (Journal Pubs: POP, PRL. Talks: APS, GEM, AGU, XSEDE, SC)</a:t>
            </a:r>
            <a:endParaRPr lang="en-US" sz="1100" dirty="0" smtClean="0">
              <a:solidFill>
                <a:prstClr val="black"/>
              </a:solidFill>
              <a:latin typeface="Arial" pitchFamily="34" charset="0"/>
              <a:cs typeface="Arial" pitchFamily="34" charset="0"/>
            </a:endParaRPr>
          </a:p>
          <a:p>
            <a:pPr marL="233363" indent="-233363">
              <a:spcBef>
                <a:spcPts val="600"/>
              </a:spcBef>
              <a:buClr>
                <a:schemeClr val="accent4">
                  <a:lumMod val="75000"/>
                </a:schemeClr>
              </a:buClr>
              <a:buSzPct val="100000"/>
              <a:buFont typeface="Wingdings" charset="2"/>
              <a:buChar char="§"/>
            </a:pPr>
            <a:r>
              <a:rPr lang="en-US" sz="1100" dirty="0" smtClean="0">
                <a:solidFill>
                  <a:prstClr val="black"/>
                </a:solidFill>
                <a:latin typeface="Arial" pitchFamily="34" charset="0"/>
                <a:cs typeface="Arial" pitchFamily="34" charset="0"/>
              </a:rPr>
              <a:t>Improvements to VTK rendering infrastructure (in addition to new algorithms)</a:t>
            </a:r>
          </a:p>
          <a:p>
            <a:pPr marL="461963" lvl="1" indent="-233363">
              <a:spcBef>
                <a:spcPts val="600"/>
              </a:spcBef>
              <a:buClr>
                <a:schemeClr val="accent4">
                  <a:lumMod val="75000"/>
                </a:schemeClr>
              </a:buClr>
              <a:buSzPct val="100000"/>
              <a:buFont typeface="Wingdings" charset="2"/>
              <a:buChar char="§"/>
            </a:pPr>
            <a:r>
              <a:rPr lang="en-US" sz="1100" dirty="0" smtClean="0">
                <a:solidFill>
                  <a:prstClr val="black"/>
                </a:solidFill>
                <a:latin typeface="Arial" pitchFamily="34" charset="0"/>
                <a:cs typeface="Arial" pitchFamily="34" charset="0"/>
              </a:rPr>
              <a:t>Support “zero copy” communication of MPI+GPGPU </a:t>
            </a:r>
          </a:p>
          <a:p>
            <a:pPr marL="461963" lvl="1" indent="-233363">
              <a:spcBef>
                <a:spcPts val="600"/>
              </a:spcBef>
              <a:buClr>
                <a:schemeClr val="accent4">
                  <a:lumMod val="75000"/>
                </a:schemeClr>
              </a:buClr>
              <a:buSzPct val="100000"/>
              <a:buFont typeface="Wingdings" charset="2"/>
              <a:buChar char="§"/>
            </a:pPr>
            <a:r>
              <a:rPr lang="en-US" sz="1100" dirty="0" smtClean="0">
                <a:solidFill>
                  <a:prstClr val="black"/>
                </a:solidFill>
                <a:latin typeface="Arial" pitchFamily="34" charset="0"/>
                <a:cs typeface="Arial" pitchFamily="34" charset="0"/>
              </a:rPr>
              <a:t>Support advanced rendering  algorithms without GPUs using Mesa3D gallium </a:t>
            </a:r>
            <a:r>
              <a:rPr lang="en-US" sz="1100" dirty="0" err="1" smtClean="0">
                <a:solidFill>
                  <a:prstClr val="black"/>
                </a:solidFill>
                <a:latin typeface="Arial" pitchFamily="34" charset="0"/>
                <a:cs typeface="Arial" pitchFamily="34" charset="0"/>
              </a:rPr>
              <a:t>llvmpipe</a:t>
            </a:r>
            <a:r>
              <a:rPr lang="en-US" sz="1100" dirty="0">
                <a:solidFill>
                  <a:prstClr val="black"/>
                </a:solidFill>
                <a:latin typeface="Arial" pitchFamily="34" charset="0"/>
                <a:cs typeface="Arial" pitchFamily="34" charset="0"/>
              </a:rPr>
              <a:t>  </a:t>
            </a:r>
            <a:r>
              <a:rPr lang="en-US" sz="1100" dirty="0" smtClean="0">
                <a:solidFill>
                  <a:prstClr val="black"/>
                </a:solidFill>
                <a:latin typeface="Arial" pitchFamily="34" charset="0"/>
                <a:cs typeface="Arial" pitchFamily="34" charset="0"/>
              </a:rPr>
              <a:t>/ “</a:t>
            </a:r>
            <a:r>
              <a:rPr lang="en-US" sz="1100" dirty="0" err="1" smtClean="0">
                <a:solidFill>
                  <a:prstClr val="black"/>
                </a:solidFill>
                <a:latin typeface="Arial" pitchFamily="34" charset="0"/>
                <a:cs typeface="Arial" pitchFamily="34" charset="0"/>
              </a:rPr>
              <a:t>offscreen</a:t>
            </a:r>
            <a:r>
              <a:rPr lang="en-US" sz="1100" dirty="0" smtClean="0">
                <a:solidFill>
                  <a:prstClr val="black"/>
                </a:solidFill>
                <a:latin typeface="Arial" pitchFamily="34" charset="0"/>
                <a:cs typeface="Arial" pitchFamily="34" charset="0"/>
              </a:rPr>
              <a:t>” renderers.</a:t>
            </a:r>
          </a:p>
          <a:p>
            <a:pPr marL="233363" indent="-233363">
              <a:spcBef>
                <a:spcPts val="600"/>
              </a:spcBef>
              <a:buClr>
                <a:schemeClr val="accent4">
                  <a:lumMod val="75000"/>
                </a:schemeClr>
              </a:buClr>
              <a:buSzPct val="100000"/>
              <a:buFont typeface="Wingdings" charset="2"/>
              <a:buChar char="§"/>
            </a:pPr>
            <a:r>
              <a:rPr lang="en-US" sz="1100" dirty="0" smtClean="0">
                <a:solidFill>
                  <a:prstClr val="black"/>
                </a:solidFill>
                <a:latin typeface="Arial" pitchFamily="34" charset="0"/>
                <a:cs typeface="Arial" pitchFamily="34" charset="0"/>
              </a:rPr>
              <a:t>Working w/ SDSC and </a:t>
            </a:r>
            <a:r>
              <a:rPr lang="en-US" sz="1100" dirty="0" err="1" smtClean="0">
                <a:solidFill>
                  <a:prstClr val="black"/>
                </a:solidFill>
                <a:latin typeface="Arial" pitchFamily="34" charset="0"/>
                <a:cs typeface="Arial" pitchFamily="34" charset="0"/>
              </a:rPr>
              <a:t>Kitware</a:t>
            </a:r>
            <a:r>
              <a:rPr lang="en-US" sz="1100" dirty="0" smtClean="0">
                <a:solidFill>
                  <a:prstClr val="black"/>
                </a:solidFill>
                <a:latin typeface="Arial" pitchFamily="34" charset="0"/>
                <a:cs typeface="Arial" pitchFamily="34" charset="0"/>
              </a:rPr>
              <a:t> to apply in-situ analysis of KH driven vortices at the magnetopause using Catalyst in global </a:t>
            </a:r>
            <a:r>
              <a:rPr lang="en-US" sz="1100" dirty="0" err="1" smtClean="0">
                <a:solidFill>
                  <a:prstClr val="black"/>
                </a:solidFill>
                <a:latin typeface="Arial" pitchFamily="34" charset="0"/>
                <a:cs typeface="Arial" pitchFamily="34" charset="0"/>
              </a:rPr>
              <a:t>magnetospheric</a:t>
            </a:r>
            <a:r>
              <a:rPr lang="en-US" sz="1100" dirty="0" smtClean="0">
                <a:solidFill>
                  <a:prstClr val="black"/>
                </a:solidFill>
                <a:latin typeface="Arial" pitchFamily="34" charset="0"/>
                <a:cs typeface="Arial" pitchFamily="34" charset="0"/>
              </a:rPr>
              <a:t> simulation.</a:t>
            </a:r>
          </a:p>
          <a:p>
            <a:pPr marL="233363" indent="-233363">
              <a:spcBef>
                <a:spcPts val="600"/>
              </a:spcBef>
              <a:buClr>
                <a:schemeClr val="accent4">
                  <a:lumMod val="75000"/>
                </a:schemeClr>
              </a:buClr>
              <a:buSzPct val="100000"/>
              <a:buFont typeface="Wingdings" charset="2"/>
              <a:buChar char="§"/>
            </a:pPr>
            <a:endParaRPr lang="en-US" sz="1100" dirty="0" smtClean="0">
              <a:solidFill>
                <a:prstClr val="black"/>
              </a:solidFill>
              <a:latin typeface="Arial" pitchFamily="34" charset="0"/>
              <a:cs typeface="Arial" pitchFamily="34" charset="0"/>
            </a:endParaRPr>
          </a:p>
          <a:p>
            <a:pPr marL="233363" indent="-233363">
              <a:spcBef>
                <a:spcPts val="600"/>
              </a:spcBef>
              <a:buClr>
                <a:schemeClr val="accent4">
                  <a:lumMod val="75000"/>
                </a:schemeClr>
              </a:buClr>
              <a:buSzPct val="100000"/>
              <a:buFont typeface="Wingdings" charset="2"/>
              <a:buChar char="§"/>
            </a:pPr>
            <a:endParaRPr lang="en-US" sz="1400" dirty="0" smtClean="0">
              <a:solidFill>
                <a:prstClr val="black"/>
              </a:solidFill>
              <a:latin typeface="Arial" pitchFamily="34" charset="0"/>
              <a:cs typeface="Arial" pitchFamily="34" charset="0"/>
            </a:endParaRPr>
          </a:p>
        </p:txBody>
      </p:sp>
      <p:sp>
        <p:nvSpPr>
          <p:cNvPr id="23" name="TextBox 22"/>
          <p:cNvSpPr txBox="1"/>
          <p:nvPr/>
        </p:nvSpPr>
        <p:spPr>
          <a:xfrm>
            <a:off x="2181778" y="5877272"/>
            <a:ext cx="6782739" cy="400110"/>
          </a:xfrm>
          <a:prstGeom prst="rect">
            <a:avLst/>
          </a:prstGeom>
          <a:noFill/>
          <a:ln>
            <a:noFill/>
          </a:ln>
        </p:spPr>
        <p:txBody>
          <a:bodyPr wrap="square" rtlCol="0">
            <a:spAutoFit/>
          </a:bodyPr>
          <a:lstStyle/>
          <a:p>
            <a:pPr algn="ctr"/>
            <a:r>
              <a:rPr lang="en-US" sz="1000" dirty="0" smtClean="0"/>
              <a:t>Left: Parallel Rendering MPI+GPU vs. </a:t>
            </a:r>
            <a:r>
              <a:rPr lang="en-US" sz="1000" dirty="0" err="1" smtClean="0"/>
              <a:t>MPI+pthreads</a:t>
            </a:r>
            <a:r>
              <a:rPr lang="en-US" sz="1000" dirty="0" smtClean="0"/>
              <a:t> Scaling Results. Above: Visualization of coherent structures in a turbulent plasma using new data-parallel surface LIC algorithm made on Edison with 256 cores. </a:t>
            </a:r>
            <a:endParaRPr lang="en-US" sz="1000" dirty="0"/>
          </a:p>
        </p:txBody>
      </p:sp>
      <p:sp>
        <p:nvSpPr>
          <p:cNvPr id="19" name="TextBox 14"/>
          <p:cNvSpPr txBox="1">
            <a:spLocks noChangeArrowheads="1"/>
          </p:cNvSpPr>
          <p:nvPr/>
        </p:nvSpPr>
        <p:spPr bwMode="auto">
          <a:xfrm>
            <a:off x="89009" y="685800"/>
            <a:ext cx="1303690" cy="369332"/>
          </a:xfrm>
          <a:prstGeom prst="rect">
            <a:avLst/>
          </a:prstGeom>
          <a:noFill/>
          <a:ln w="9525">
            <a:noFill/>
            <a:miter lim="800000"/>
            <a:headEnd/>
            <a:tailEnd/>
          </a:ln>
        </p:spPr>
        <p:txBody>
          <a:bodyPr wrap="none">
            <a:spAutoFit/>
          </a:bodyPr>
          <a:lstStyle/>
          <a:p>
            <a:pPr eaLnBrk="0" hangingPunct="0"/>
            <a:r>
              <a:rPr lang="en-US" i="1" dirty="0" smtClean="0">
                <a:solidFill>
                  <a:srgbClr val="DA5500"/>
                </a:solidFill>
              </a:rPr>
              <a:t>Application:</a:t>
            </a:r>
            <a:endParaRPr lang="en-US" i="1" dirty="0">
              <a:solidFill>
                <a:srgbClr val="DA5500"/>
              </a:solidFill>
            </a:endParaRPr>
          </a:p>
        </p:txBody>
      </p:sp>
      <p:sp>
        <p:nvSpPr>
          <p:cNvPr id="20" name="Content Placeholder 5"/>
          <p:cNvSpPr txBox="1">
            <a:spLocks/>
          </p:cNvSpPr>
          <p:nvPr/>
        </p:nvSpPr>
        <p:spPr>
          <a:xfrm>
            <a:off x="76200" y="988690"/>
            <a:ext cx="4466481" cy="608500"/>
          </a:xfrm>
          <a:prstGeom prst="rect">
            <a:avLst/>
          </a:prstGeom>
        </p:spPr>
        <p:txBody>
          <a:bodyPr vert="horz" lIns="91440" tIns="45720" rIns="91440" bIns="45720" rtlCol="0">
            <a:normAutofit fontScale="92500" lnSpcReduction="10000"/>
          </a:bodyPr>
          <a:lstStyle/>
          <a:p>
            <a:pPr marL="233363" marR="0" lvl="0" indent="-233363" algn="l" defTabSz="914400" rtl="0" eaLnBrk="1" fontAlgn="auto" latinLnBrk="0" hangingPunct="1">
              <a:lnSpc>
                <a:spcPct val="100000"/>
              </a:lnSpc>
              <a:spcBef>
                <a:spcPts val="600"/>
              </a:spcBef>
              <a:spcAft>
                <a:spcPts val="0"/>
              </a:spcAft>
              <a:buClr>
                <a:schemeClr val="accent4">
                  <a:lumMod val="75000"/>
                </a:schemeClr>
              </a:buClr>
              <a:buSzPct val="100000"/>
              <a:buFont typeface="Wingdings" charset="2"/>
              <a:buChar char="§"/>
              <a:tabLst/>
              <a:defRPr/>
            </a:pPr>
            <a:r>
              <a:rPr lang="en-US" sz="1100" noProof="0" dirty="0" smtClean="0">
                <a:latin typeface="Arial" pitchFamily="34" charset="0"/>
                <a:cs typeface="Arial" charset="0"/>
              </a:rPr>
              <a:t>Interactive remote parallel visualization and analysis of large vector fields</a:t>
            </a:r>
          </a:p>
          <a:p>
            <a:pPr marL="233363" marR="0" lvl="0" indent="-233363" algn="l" defTabSz="914400" rtl="0" eaLnBrk="1" fontAlgn="auto" latinLnBrk="0" hangingPunct="1">
              <a:lnSpc>
                <a:spcPct val="100000"/>
              </a:lnSpc>
              <a:spcBef>
                <a:spcPts val="600"/>
              </a:spcBef>
              <a:spcAft>
                <a:spcPts val="0"/>
              </a:spcAft>
              <a:buClr>
                <a:schemeClr val="accent4">
                  <a:lumMod val="75000"/>
                </a:schemeClr>
              </a:buClr>
              <a:buSzPct val="100000"/>
              <a:buFont typeface="Wingdings" charset="2"/>
              <a:buChar char="§"/>
              <a:tabLst/>
              <a:defRPr/>
            </a:pPr>
            <a:r>
              <a:rPr kumimoji="0" lang="en-US" sz="1100" b="0" i="0" u="none" strike="noStrike" kern="1200" cap="none" spc="0" normalizeH="0" baseline="0" dirty="0" smtClean="0">
                <a:ln>
                  <a:noFill/>
                </a:ln>
                <a:solidFill>
                  <a:schemeClr val="tx1"/>
                </a:solidFill>
                <a:effectLst/>
                <a:uLnTx/>
                <a:uFillTx/>
                <a:latin typeface="Arial" pitchFamily="34" charset="0"/>
                <a:cs typeface="Arial" charset="0"/>
              </a:rPr>
              <a:t>8TB VPIC magnetized plasma </a:t>
            </a:r>
            <a:r>
              <a:rPr kumimoji="0" lang="en-US" sz="1100" b="0" i="0" u="none" strike="noStrike" kern="1200" cap="none" spc="0" normalizeH="0" baseline="0" dirty="0" err="1" smtClean="0">
                <a:ln>
                  <a:noFill/>
                </a:ln>
                <a:solidFill>
                  <a:schemeClr val="tx1"/>
                </a:solidFill>
                <a:effectLst/>
                <a:uLnTx/>
                <a:uFillTx/>
                <a:latin typeface="Arial" pitchFamily="34" charset="0"/>
                <a:cs typeface="Arial" charset="0"/>
              </a:rPr>
              <a:t>sim</a:t>
            </a:r>
            <a:r>
              <a:rPr kumimoji="0" lang="en-US" sz="1100" b="0" i="0" u="none" strike="noStrike" kern="1200" cap="none" spc="0" normalizeH="0" baseline="0" dirty="0" smtClean="0">
                <a:ln>
                  <a:noFill/>
                </a:ln>
                <a:solidFill>
                  <a:schemeClr val="tx1"/>
                </a:solidFill>
                <a:effectLst/>
                <a:uLnTx/>
                <a:uFillTx/>
                <a:latin typeface="Arial" pitchFamily="34" charset="0"/>
                <a:cs typeface="Arial" charset="0"/>
              </a:rPr>
              <a:t>. 4x10</a:t>
            </a:r>
            <a:r>
              <a:rPr kumimoji="0" lang="en-US" sz="1100" b="0" i="0" u="none" strike="noStrike" kern="1200" cap="none" spc="0" normalizeH="0" baseline="30000" dirty="0" smtClean="0">
                <a:ln>
                  <a:noFill/>
                </a:ln>
                <a:solidFill>
                  <a:schemeClr val="tx1"/>
                </a:solidFill>
                <a:effectLst/>
                <a:uLnTx/>
                <a:uFillTx/>
                <a:latin typeface="Arial" pitchFamily="34" charset="0"/>
                <a:cs typeface="Arial" charset="0"/>
              </a:rPr>
              <a:t>10</a:t>
            </a:r>
            <a:r>
              <a:rPr kumimoji="0" lang="en-US" sz="1100" b="0" i="0" u="none" strike="noStrike" kern="1200" cap="none" spc="0" normalizeH="0" baseline="0" dirty="0" smtClean="0">
                <a:ln>
                  <a:noFill/>
                </a:ln>
                <a:solidFill>
                  <a:schemeClr val="tx1"/>
                </a:solidFill>
                <a:effectLst/>
                <a:uLnTx/>
                <a:uFillTx/>
                <a:latin typeface="Arial" pitchFamily="34" charset="0"/>
                <a:cs typeface="Arial" charset="0"/>
              </a:rPr>
              <a:t> part. 72hrs 50k</a:t>
            </a:r>
            <a:r>
              <a:rPr kumimoji="0" lang="en-US" sz="1100" b="0" i="0" u="none" strike="noStrike" kern="1200" cap="none" spc="0" normalizeH="0" dirty="0" smtClean="0">
                <a:ln>
                  <a:noFill/>
                </a:ln>
                <a:solidFill>
                  <a:schemeClr val="tx1"/>
                </a:solidFill>
                <a:effectLst/>
                <a:uLnTx/>
                <a:uFillTx/>
                <a:latin typeface="Arial" pitchFamily="34" charset="0"/>
                <a:cs typeface="Arial" charset="0"/>
              </a:rPr>
              <a:t> cores Jaguar.</a:t>
            </a:r>
            <a:r>
              <a:rPr kumimoji="0" lang="en-US" sz="1100" b="0" i="0" u="none" strike="noStrike" kern="1200" cap="none" spc="0" normalizeH="0" baseline="0" dirty="0" smtClean="0">
                <a:ln>
                  <a:noFill/>
                </a:ln>
                <a:solidFill>
                  <a:schemeClr val="tx1"/>
                </a:solidFill>
                <a:effectLst/>
                <a:uLnTx/>
                <a:uFillTx/>
                <a:latin typeface="Arial" pitchFamily="34" charset="0"/>
                <a:cs typeface="Arial" charset="0"/>
              </a:rPr>
              <a:t> </a:t>
            </a:r>
            <a:endParaRPr kumimoji="0" lang="en-US" sz="1100" b="0" i="0" u="none" strike="noStrike" kern="1200" cap="none" spc="0" normalizeH="0" baseline="0" noProof="0" dirty="0" smtClean="0">
              <a:ln>
                <a:noFill/>
              </a:ln>
              <a:solidFill>
                <a:schemeClr val="tx1"/>
              </a:solidFill>
              <a:effectLst/>
              <a:uLnTx/>
              <a:uFillTx/>
              <a:latin typeface="Arial" pitchFamily="34" charset="0"/>
              <a:cs typeface="Arial" charset="0"/>
            </a:endParaRPr>
          </a:p>
        </p:txBody>
      </p:sp>
      <p:sp>
        <p:nvSpPr>
          <p:cNvPr id="24" name="TextBox 23"/>
          <p:cNvSpPr txBox="1"/>
          <p:nvPr/>
        </p:nvSpPr>
        <p:spPr>
          <a:xfrm>
            <a:off x="990600" y="4495800"/>
            <a:ext cx="1736757" cy="369332"/>
          </a:xfrm>
          <a:prstGeom prst="rect">
            <a:avLst/>
          </a:prstGeom>
          <a:noFill/>
        </p:spPr>
        <p:txBody>
          <a:bodyPr wrap="none" rtlCol="0">
            <a:spAutoFit/>
          </a:bodyPr>
          <a:lstStyle/>
          <a:p>
            <a:r>
              <a:rPr lang="en-US" dirty="0" smtClean="0"/>
              <a:t>Figure goes here</a:t>
            </a:r>
            <a:endParaRPr lang="en-US" dirty="0"/>
          </a:p>
        </p:txBody>
      </p:sp>
      <p:pic>
        <p:nvPicPr>
          <p:cNvPr id="21" name="Picture 20" descr="SDAV_logo_blue.png"/>
          <p:cNvPicPr>
            <a:picLocks noChangeAspect="1"/>
          </p:cNvPicPr>
          <p:nvPr/>
        </p:nvPicPr>
        <p:blipFill>
          <a:blip r:embed="rId3" cstate="print"/>
          <a:stretch>
            <a:fillRect/>
          </a:stretch>
        </p:blipFill>
        <p:spPr>
          <a:xfrm>
            <a:off x="6477000" y="6324600"/>
            <a:ext cx="2508246" cy="457200"/>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2400" y="4645673"/>
            <a:ext cx="1979377" cy="1555635"/>
          </a:xfrm>
          <a:prstGeom prst="rect">
            <a:avLst/>
          </a:prstGeom>
        </p:spPr>
      </p:pic>
      <p:pic>
        <p:nvPicPr>
          <p:cNvPr id="6" name="Picture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74267" y="3048000"/>
            <a:ext cx="1938074" cy="1535594"/>
          </a:xfrm>
          <a:prstGeom prst="rect">
            <a:avLst/>
          </a:prstGeom>
        </p:spPr>
      </p:pic>
      <p:pic>
        <p:nvPicPr>
          <p:cNvPr id="9" name="Picture 8"/>
          <p:cNvPicPr>
            <a:picLocks noChangeAspect="1"/>
          </p:cNvPicPr>
          <p:nvPr/>
        </p:nvPicPr>
        <p:blipFill rotWithShape="1">
          <a:blip r:embed="rId6" cstate="print">
            <a:extLst>
              <a:ext uri="{28A0092B-C50C-407E-A947-70E740481C1C}">
                <a14:useLocalDpi xmlns:a14="http://schemas.microsoft.com/office/drawing/2010/main" val="0"/>
              </a:ext>
            </a:extLst>
          </a:blip>
          <a:srcRect l="21657" t="4906" r="4166" b="11670"/>
          <a:stretch/>
        </p:blipFill>
        <p:spPr>
          <a:xfrm>
            <a:off x="2181779" y="3093875"/>
            <a:ext cx="6782739" cy="2819401"/>
          </a:xfrm>
          <a:prstGeom prst="rect">
            <a:avLst/>
          </a:prstGeom>
        </p:spPr>
      </p:pic>
    </p:spTree>
  </p:cSld>
  <p:clrMapOvr>
    <a:masterClrMapping/>
  </p:clrMapOvr>
  <p:transition/>
  <p:timing>
    <p:tnLst>
      <p:par>
        <p:cTn id="1" dur="indefinite" restart="never" nodeType="tmRoot"/>
      </p:par>
    </p:tnLst>
  </p:timing>
</p:sld>
</file>

<file path=ppt/theme/theme1.xml><?xml version="1.0" encoding="utf-8"?>
<a:theme xmlns:a="http://schemas.openxmlformats.org/drawingml/2006/main" name="Basic_Gree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Strayer_CompMaterials_presentationv_20100726</Template>
  <TotalTime>7166</TotalTime>
  <Words>434</Words>
  <Application>Microsoft Office PowerPoint</Application>
  <PresentationFormat>On-screen Show (4:3)</PresentationFormat>
  <Paragraphs>24</Paragraphs>
  <Slides>1</Slides>
  <Notes>1</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vt:i4>
      </vt:variant>
    </vt:vector>
  </HeadingPairs>
  <TitlesOfParts>
    <vt:vector size="8" baseType="lpstr">
      <vt:lpstr>Arial</vt:lpstr>
      <vt:lpstr>Calibri</vt:lpstr>
      <vt:lpstr>Symbol</vt:lpstr>
      <vt:lpstr>Wingdings</vt:lpstr>
      <vt:lpstr>Basic_Green</vt:lpstr>
      <vt:lpstr>1_Custom Design</vt:lpstr>
      <vt:lpstr>Custom Design</vt:lpstr>
      <vt:lpstr>Visualization and analysis of coherent structures, intermittent turbulence, and dissipation in high-temperature plasmas</vt:lpstr>
    </vt:vector>
  </TitlesOfParts>
  <Company>Office of Science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ASCR Update August 24, 2010</dc:title>
  <dc:creator>hellaba</dc:creator>
  <cp:lastModifiedBy>burlen</cp:lastModifiedBy>
  <cp:revision>197</cp:revision>
  <dcterms:created xsi:type="dcterms:W3CDTF">2012-06-02T01:08:03Z</dcterms:created>
  <dcterms:modified xsi:type="dcterms:W3CDTF">2013-09-11T20:32:35Z</dcterms:modified>
</cp:coreProperties>
</file>

<file path=docProps/thumbnail.jpeg>
</file>